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-vQnv0Ljs8o&amp;t=9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350696" cy="3672407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Досвід участі у ІІІ етапі Всеукраїнської дитячо-юнацької військово-патріотичної гри </a:t>
            </a:r>
            <a:r>
              <a:rPr lang="uk-UA" sz="3200" dirty="0" err="1" smtClean="0"/>
              <a:t>“Сокіл”</a:t>
            </a:r>
            <a:r>
              <a:rPr lang="uk-UA" sz="3200" dirty="0" smtClean="0"/>
              <a:t> (</a:t>
            </a:r>
            <a:r>
              <a:rPr lang="uk-UA" sz="3200" dirty="0" err="1" smtClean="0"/>
              <a:t>“Джура”</a:t>
            </a:r>
            <a:r>
              <a:rPr lang="uk-UA" sz="3200" dirty="0" smtClean="0"/>
              <a:t>)-</a:t>
            </a:r>
            <a:br>
              <a:rPr lang="uk-UA" sz="3200" dirty="0" smtClean="0"/>
            </a:br>
            <a:r>
              <a:rPr lang="uk-UA" sz="3200" dirty="0" smtClean="0"/>
              <a:t>“Джура-2024: Карпатська </a:t>
            </a:r>
            <a:r>
              <a:rPr lang="uk-UA" sz="3200" dirty="0" err="1" smtClean="0"/>
              <a:t>Січ”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(середня вікова група) </a:t>
            </a:r>
            <a:endParaRPr lang="uk-UA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uk-UA" dirty="0" err="1" smtClean="0"/>
              <a:t>Єфіменко</a:t>
            </a:r>
            <a:r>
              <a:rPr lang="uk-UA" dirty="0" smtClean="0"/>
              <a:t> Вікторія</a:t>
            </a:r>
          </a:p>
          <a:p>
            <a:r>
              <a:rPr lang="uk-UA" dirty="0" smtClean="0"/>
              <a:t>заступник директора з НВР </a:t>
            </a:r>
          </a:p>
          <a:p>
            <a:r>
              <a:rPr lang="uk-UA" dirty="0" smtClean="0"/>
              <a:t>ОНЗ </a:t>
            </a:r>
            <a:r>
              <a:rPr lang="uk-UA" dirty="0" err="1" smtClean="0"/>
              <a:t>Новомиколаївська</a:t>
            </a:r>
            <a:r>
              <a:rPr lang="uk-UA" dirty="0" smtClean="0"/>
              <a:t> СЗОШ</a:t>
            </a:r>
          </a:p>
          <a:p>
            <a:r>
              <a:rPr lang="uk-UA" dirty="0" smtClean="0"/>
              <a:t> І-ІІІ ступенів №1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22 рої джур з різних областей</a:t>
            </a:r>
            <a:endParaRPr lang="uk-UA" dirty="0"/>
          </a:p>
        </p:txBody>
      </p:sp>
      <p:pic>
        <p:nvPicPr>
          <p:cNvPr id="27650" name="Picture 2" descr="Карта Украины с областями и городами на русском языке крупным план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85" y="1628800"/>
            <a:ext cx="8915277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Комплекс </a:t>
            </a:r>
            <a:r>
              <a:rPr lang="uk-UA" dirty="0" err="1" smtClean="0"/>
              <a:t>“Козацька</a:t>
            </a:r>
            <a:r>
              <a:rPr lang="uk-UA" dirty="0" smtClean="0"/>
              <a:t> </a:t>
            </a:r>
            <a:r>
              <a:rPr lang="uk-UA" dirty="0" err="1" smtClean="0"/>
              <a:t>звитяга”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 стрільба з пневматичної гвинтівки;</a:t>
            </a:r>
          </a:p>
          <a:p>
            <a:r>
              <a:rPr lang="uk-UA" dirty="0" smtClean="0"/>
              <a:t>- саперна підготовка;</a:t>
            </a:r>
          </a:p>
          <a:p>
            <a:r>
              <a:rPr lang="uk-UA" dirty="0" smtClean="0"/>
              <a:t>- пластун (</a:t>
            </a:r>
            <a:r>
              <a:rPr lang="uk-UA" dirty="0" err="1" smtClean="0"/>
              <a:t>цілевказання</a:t>
            </a:r>
            <a:r>
              <a:rPr lang="uk-UA" dirty="0" smtClean="0"/>
              <a:t>);</a:t>
            </a:r>
          </a:p>
          <a:p>
            <a:pPr>
              <a:buFontTx/>
              <a:buChar char="-"/>
            </a:pPr>
            <a:r>
              <a:rPr lang="uk-UA" dirty="0" smtClean="0"/>
              <a:t> тактичні дії;</a:t>
            </a:r>
          </a:p>
          <a:p>
            <a:pPr>
              <a:buFontTx/>
              <a:buChar char="-"/>
            </a:pPr>
            <a:r>
              <a:rPr lang="uk-UA" dirty="0" smtClean="0"/>
              <a:t> метання гранати;</a:t>
            </a:r>
          </a:p>
          <a:p>
            <a:pPr>
              <a:buFontTx/>
              <a:buChar char="-"/>
            </a:pPr>
            <a:r>
              <a:rPr lang="uk-UA" dirty="0" smtClean="0"/>
              <a:t> рятівник;</a:t>
            </a:r>
          </a:p>
          <a:p>
            <a:pPr>
              <a:buFontTx/>
              <a:buChar char="-"/>
            </a:pPr>
            <a:r>
              <a:rPr lang="uk-UA" dirty="0" smtClean="0"/>
              <a:t> мінна безпека;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dirty="0" err="1" smtClean="0"/>
              <a:t>розбірка-збірка</a:t>
            </a:r>
            <a:r>
              <a:rPr lang="uk-UA" dirty="0" smtClean="0"/>
              <a:t> АК-74;</a:t>
            </a:r>
          </a:p>
          <a:p>
            <a:pPr>
              <a:buFontTx/>
              <a:buChar char="-"/>
            </a:pPr>
            <a:r>
              <a:rPr lang="uk-UA" dirty="0" smtClean="0"/>
              <a:t> стрільба з лука</a:t>
            </a:r>
            <a:endParaRPr lang="uk-UA" dirty="0"/>
          </a:p>
        </p:txBody>
      </p:sp>
      <p:pic>
        <p:nvPicPr>
          <p:cNvPr id="5" name="Рисунок 4" descr="IMG_0937.jpg"/>
          <p:cNvPicPr>
            <a:picLocks noChangeAspect="1"/>
          </p:cNvPicPr>
          <p:nvPr/>
        </p:nvPicPr>
        <p:blipFill>
          <a:blip r:embed="rId2" cstate="print"/>
          <a:srcRect l="1867" t="6300" r="3334" b="39500"/>
          <a:stretch>
            <a:fillRect/>
          </a:stretch>
        </p:blipFill>
        <p:spPr>
          <a:xfrm>
            <a:off x="6255807" y="1196752"/>
            <a:ext cx="2621270" cy="2664296"/>
          </a:xfrm>
          <a:prstGeom prst="rect">
            <a:avLst/>
          </a:prstGeom>
        </p:spPr>
      </p:pic>
      <p:pic>
        <p:nvPicPr>
          <p:cNvPr id="6" name="Рисунок 5" descr="IMG_0933.jpg"/>
          <p:cNvPicPr>
            <a:picLocks noChangeAspect="1"/>
          </p:cNvPicPr>
          <p:nvPr/>
        </p:nvPicPr>
        <p:blipFill>
          <a:blip r:embed="rId3" cstate="print"/>
          <a:srcRect t="36350" r="4554" b="14301"/>
          <a:stretch>
            <a:fillRect/>
          </a:stretch>
        </p:blipFill>
        <p:spPr>
          <a:xfrm>
            <a:off x="4067944" y="3356992"/>
            <a:ext cx="2163572" cy="2420888"/>
          </a:xfrm>
          <a:prstGeom prst="rect">
            <a:avLst/>
          </a:prstGeom>
        </p:spPr>
      </p:pic>
      <p:pic>
        <p:nvPicPr>
          <p:cNvPr id="7" name="Рисунок 6" descr="IMG_0942.jpg"/>
          <p:cNvPicPr>
            <a:picLocks noChangeAspect="1"/>
          </p:cNvPicPr>
          <p:nvPr/>
        </p:nvPicPr>
        <p:blipFill>
          <a:blip r:embed="rId4" cstate="print"/>
          <a:srcRect t="25850" r="9136" b="11151"/>
          <a:stretch>
            <a:fillRect/>
          </a:stretch>
        </p:blipFill>
        <p:spPr>
          <a:xfrm>
            <a:off x="1043608" y="4382344"/>
            <a:ext cx="2660636" cy="2475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Інтелектуальні і мистецькі здібності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268760"/>
            <a:ext cx="117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“ВІДУН”</a:t>
            </a:r>
            <a:endParaRPr lang="uk-U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1340768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“УПІЙМАЙ МИТЬ!”</a:t>
            </a:r>
            <a:endParaRPr lang="uk-UA" b="1" dirty="0"/>
          </a:p>
        </p:txBody>
      </p:sp>
      <p:pic>
        <p:nvPicPr>
          <p:cNvPr id="5" name="Рисунок 4" descr="IMG_0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700808"/>
            <a:ext cx="3035829" cy="2276872"/>
          </a:xfrm>
          <a:prstGeom prst="rect">
            <a:avLst/>
          </a:prstGeom>
        </p:spPr>
      </p:pic>
      <p:pic>
        <p:nvPicPr>
          <p:cNvPr id="6" name="Рисунок 5" descr="IMG_060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3168352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3789040"/>
            <a:ext cx="113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“</a:t>
            </a:r>
            <a:r>
              <a:rPr lang="uk-UA" b="1" dirty="0" smtClean="0"/>
              <a:t>ВАТРА</a:t>
            </a:r>
            <a:r>
              <a:rPr lang="uk-UA" b="1" dirty="0" smtClean="0"/>
              <a:t>”</a:t>
            </a:r>
            <a:endParaRPr lang="uk-UA" b="1" dirty="0"/>
          </a:p>
        </p:txBody>
      </p:sp>
      <p:pic>
        <p:nvPicPr>
          <p:cNvPr id="8" name="Рисунок 7" descr="IMG_09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149080"/>
            <a:ext cx="2016224" cy="2472299"/>
          </a:xfrm>
          <a:prstGeom prst="rect">
            <a:avLst/>
          </a:prstGeom>
        </p:spPr>
      </p:pic>
      <p:pic>
        <p:nvPicPr>
          <p:cNvPr id="10" name="Рисунок 9" descr="IMG_09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077072"/>
            <a:ext cx="1770077" cy="2639460"/>
          </a:xfrm>
          <a:prstGeom prst="rect">
            <a:avLst/>
          </a:prstGeom>
        </p:spPr>
      </p:pic>
      <p:pic>
        <p:nvPicPr>
          <p:cNvPr id="11" name="Рисунок 10" descr="IMG_09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4077072"/>
            <a:ext cx="1800200" cy="2673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Майстер-класи</a:t>
            </a:r>
            <a:endParaRPr lang="uk-UA" dirty="0"/>
          </a:p>
        </p:txBody>
      </p:sp>
      <p:pic>
        <p:nvPicPr>
          <p:cNvPr id="3" name="Рисунок 2" descr="IMG_0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348746" cy="1512168"/>
          </a:xfrm>
          <a:prstGeom prst="rect">
            <a:avLst/>
          </a:prstGeom>
        </p:spPr>
      </p:pic>
      <p:pic>
        <p:nvPicPr>
          <p:cNvPr id="5" name="Рисунок 4" descr="IMG_0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924944"/>
            <a:ext cx="3240360" cy="1463225"/>
          </a:xfrm>
          <a:prstGeom prst="rect">
            <a:avLst/>
          </a:prstGeom>
        </p:spPr>
      </p:pic>
      <p:pic>
        <p:nvPicPr>
          <p:cNvPr id="6" name="Рисунок 5" descr="IMG_0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437112"/>
            <a:ext cx="3827137" cy="1728192"/>
          </a:xfrm>
          <a:prstGeom prst="rect">
            <a:avLst/>
          </a:prstGeom>
        </p:spPr>
      </p:pic>
      <p:pic>
        <p:nvPicPr>
          <p:cNvPr id="7" name="Рисунок 6" descr="IMG_09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303353"/>
            <a:ext cx="3384376" cy="1528258"/>
          </a:xfrm>
          <a:prstGeom prst="rect">
            <a:avLst/>
          </a:prstGeom>
        </p:spPr>
      </p:pic>
      <p:pic>
        <p:nvPicPr>
          <p:cNvPr id="8" name="Рисунок 7" descr="IMG_0948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437112"/>
            <a:ext cx="3965040" cy="1790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“Школа</a:t>
            </a:r>
            <a:r>
              <a:rPr lang="uk-UA" dirty="0" smtClean="0"/>
              <a:t> </a:t>
            </a:r>
            <a:r>
              <a:rPr lang="uk-UA" dirty="0" err="1" smtClean="0"/>
              <a:t>виховників</a:t>
            </a:r>
            <a:r>
              <a:rPr lang="uk-UA" dirty="0" smtClean="0"/>
              <a:t> </a:t>
            </a:r>
            <a:r>
              <a:rPr lang="uk-UA" dirty="0" err="1" smtClean="0"/>
              <a:t>джур”</a:t>
            </a:r>
            <a:endParaRPr lang="uk-UA" dirty="0"/>
          </a:p>
        </p:txBody>
      </p:sp>
      <p:pic>
        <p:nvPicPr>
          <p:cNvPr id="3" name="Рисунок 2" descr="IMG_0627.jpeg"/>
          <p:cNvPicPr>
            <a:picLocks noChangeAspect="1"/>
          </p:cNvPicPr>
          <p:nvPr/>
        </p:nvPicPr>
        <p:blipFill>
          <a:blip r:embed="rId2" cstate="print"/>
          <a:srcRect t="36350" r="10" b="34250"/>
          <a:stretch>
            <a:fillRect/>
          </a:stretch>
        </p:blipFill>
        <p:spPr>
          <a:xfrm>
            <a:off x="5796136" y="2636912"/>
            <a:ext cx="3168667" cy="2016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772816"/>
            <a:ext cx="56338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uk-UA" dirty="0" smtClean="0"/>
              <a:t> удосконалено професійні компетентності;</a:t>
            </a:r>
          </a:p>
          <a:p>
            <a:pPr>
              <a:buFontTx/>
              <a:buChar char="-"/>
            </a:pPr>
            <a:r>
              <a:rPr lang="uk-UA" dirty="0" smtClean="0"/>
              <a:t> розкрито роль та значення гри </a:t>
            </a:r>
            <a:r>
              <a:rPr lang="uk-UA" dirty="0" err="1" smtClean="0"/>
              <a:t>“Сокіл”</a:t>
            </a:r>
            <a:r>
              <a:rPr lang="uk-UA" dirty="0" smtClean="0"/>
              <a:t> (</a:t>
            </a:r>
            <a:r>
              <a:rPr lang="uk-UA" dirty="0" err="1" smtClean="0"/>
              <a:t>”Джура”</a:t>
            </a:r>
            <a:r>
              <a:rPr lang="uk-UA" dirty="0" smtClean="0"/>
              <a:t>);</a:t>
            </a:r>
          </a:p>
          <a:p>
            <a:pPr>
              <a:buFontTx/>
              <a:buChar char="-"/>
            </a:pPr>
            <a:r>
              <a:rPr lang="uk-UA" dirty="0" smtClean="0"/>
              <a:t> ознайомлено з нормативно-правовими документами;</a:t>
            </a:r>
          </a:p>
          <a:p>
            <a:pPr>
              <a:buFontTx/>
              <a:buChar char="-"/>
            </a:pPr>
            <a:r>
              <a:rPr lang="uk-UA" dirty="0" smtClean="0"/>
              <a:t> набуто теоретичні знання та практичні навички щодо </a:t>
            </a:r>
          </a:p>
          <a:p>
            <a:r>
              <a:rPr lang="uk-UA" dirty="0" smtClean="0"/>
              <a:t>створення осередків Гри </a:t>
            </a:r>
            <a:r>
              <a:rPr lang="uk-UA" dirty="0" err="1" smtClean="0"/>
              <a:t>“Джура”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5" name="Рисунок 4" descr="IMG_0545.jpeg"/>
          <p:cNvPicPr>
            <a:picLocks noChangeAspect="1"/>
          </p:cNvPicPr>
          <p:nvPr/>
        </p:nvPicPr>
        <p:blipFill>
          <a:blip r:embed="rId3" cstate="print"/>
          <a:srcRect l="13775" t="3801" r="18500" b="17451"/>
          <a:stretch>
            <a:fillRect/>
          </a:stretch>
        </p:blipFill>
        <p:spPr>
          <a:xfrm>
            <a:off x="1475656" y="3789040"/>
            <a:ext cx="3168352" cy="2763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024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Досвід учасників </a:t>
            </a:r>
            <a:br>
              <a:rPr lang="uk-UA" dirty="0" smtClean="0"/>
            </a:br>
            <a:r>
              <a:rPr lang="uk-UA" dirty="0" smtClean="0"/>
              <a:t>ІІІ Всеукраїнського етапу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en-US" sz="2200" dirty="0" smtClean="0">
                <a:hlinkClick r:id="rId2"/>
              </a:rPr>
              <a:t> https://www.youtube.com/watch?v=-vQnv0Ljs8o&amp;t=9s </a:t>
            </a:r>
            <a:r>
              <a:rPr lang="uk-UA" dirty="0" smtClean="0">
                <a:hlinkClick r:id="rId2"/>
              </a:rPr>
              <a:t/>
            </a:r>
            <a:br>
              <a:rPr lang="uk-UA" dirty="0" smtClean="0">
                <a:hlinkClick r:id="rId2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 descr="IMG_0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420888"/>
            <a:ext cx="2731113" cy="420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137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Досвід участі у ІІІ етапі Всеукраїнської дитячо-юнацької військово-патріотичної гри “Сокіл” (“Джура”)- “Джура-2024: Карпатська Січ” (середня вікова група) </vt:lpstr>
      <vt:lpstr>22 рої джур з різних областей</vt:lpstr>
      <vt:lpstr>Комплекс “Козацька звитяга”</vt:lpstr>
      <vt:lpstr>Інтелектуальні і мистецькі здібності</vt:lpstr>
      <vt:lpstr>Майстер-класи</vt:lpstr>
      <vt:lpstr>“Школа виховників джур”</vt:lpstr>
      <vt:lpstr>Досвід учасників  ІІІ Всеукраїнського етапу   https://www.youtube.com/watch?v=-vQnv0Ljs8o&amp;t=9s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Досвід участі у ІІІ етапі Всеукраїнської дитячо-юнацької військово-патріотичної гри “Сокіл” (“Джура”)- “Джура-2024: Карпатська Січ” (середня вікова група) </dc:title>
  <cp:lastModifiedBy>1</cp:lastModifiedBy>
  <cp:revision>6</cp:revision>
  <dcterms:modified xsi:type="dcterms:W3CDTF">2024-09-26T18:58:41Z</dcterms:modified>
</cp:coreProperties>
</file>