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71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3" r:id="rId19"/>
    <p:sldId id="277" r:id="rId20"/>
    <p:sldId id="279" r:id="rId21"/>
    <p:sldId id="278" r:id="rId22"/>
    <p:sldId id="275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2160" y="1196752"/>
            <a:ext cx="2771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Створення в шкільному навчальному закладі умов для становлення громадянина-патріота у вигляді гуртка історичної реконструкції є важливим для системного виховання національного патріотизму підлітків та реалізації переходу від бажання вихованців бути патріотами своєї Батьківщини до патріотичного діяння в ім’я України.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Методичний посібник &quot;Всеукраїнська дитячо-юнацька військово-патріотичн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4781550" cy="394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930226"/>
          </a:xfrm>
        </p:spPr>
        <p:txBody>
          <a:bodyPr>
            <a:noAutofit/>
          </a:bodyPr>
          <a:lstStyle/>
          <a:p>
            <a:r>
              <a:rPr lang="uk-UA" sz="2400" dirty="0" smtClean="0"/>
              <a:t>Переможці 44 обласної краєзнавчої конференції учнівської молоді</a:t>
            </a:r>
            <a:br>
              <a:rPr lang="uk-UA" sz="2400" dirty="0" smtClean="0"/>
            </a:br>
            <a:r>
              <a:rPr lang="uk-UA" sz="2400" dirty="0" smtClean="0"/>
              <a:t> «Краєзнавчі нариси Запорізького краю»</a:t>
            </a:r>
            <a:br>
              <a:rPr lang="uk-UA" sz="2400" dirty="0" smtClean="0"/>
            </a:br>
            <a:r>
              <a:rPr lang="uk-UA" sz="2400" dirty="0" smtClean="0"/>
              <a:t>секція «Гуманітарне краєзнавство»</a:t>
            </a:r>
            <a:br>
              <a:rPr lang="uk-UA" sz="2400" dirty="0" smtClean="0"/>
            </a:br>
            <a:r>
              <a:rPr lang="uk-UA" sz="2400" dirty="0" smtClean="0"/>
              <a:t>І місце</a:t>
            </a:r>
            <a:endParaRPr lang="uk-UA" sz="2400" dirty="0"/>
          </a:p>
        </p:txBody>
      </p:sp>
      <p:pic>
        <p:nvPicPr>
          <p:cNvPr id="3" name="Рисунок 2" descr="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556792"/>
            <a:ext cx="218881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276872"/>
            <a:ext cx="208701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212976"/>
            <a:ext cx="218881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3833664"/>
            <a:ext cx="21379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846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1340768"/>
            <a:ext cx="1660652" cy="239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 smtClean="0"/>
              <a:t>Переможці обласного етапу Всеукраїнської краєзнавчої експедиції учнівської молоді «Моя Батьківщина – Україна»</a:t>
            </a:r>
            <a:br>
              <a:rPr lang="uk-UA" sz="2400" dirty="0" smtClean="0"/>
            </a:br>
            <a:r>
              <a:rPr lang="uk-UA" sz="2400" dirty="0" smtClean="0"/>
              <a:t>ІІ місце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041376"/>
            <a:ext cx="3312368" cy="455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Переможці Всеукраїнської краєзнавчо-етнологічної конференції учнівської молоді </a:t>
            </a:r>
            <a:r>
              <a:rPr lang="uk-UA" sz="2400" dirty="0" err="1" smtClean="0"/>
              <a:t>“Завжди</a:t>
            </a:r>
            <a:r>
              <a:rPr lang="uk-UA" sz="2400" dirty="0" smtClean="0"/>
              <a:t> в народі буде жити, що серце серцю передасть…”(</a:t>
            </a:r>
            <a:r>
              <a:rPr lang="uk-UA" sz="2400" dirty="0" err="1" smtClean="0"/>
              <a:t>м.Косів</a:t>
            </a:r>
            <a:r>
              <a:rPr lang="uk-UA" sz="2400" dirty="0" smtClean="0"/>
              <a:t>)</a:t>
            </a:r>
            <a:br>
              <a:rPr lang="uk-UA" sz="2400" dirty="0" smtClean="0"/>
            </a:br>
            <a:r>
              <a:rPr lang="uk-UA" sz="2400" dirty="0" smtClean="0"/>
              <a:t>І місце</a:t>
            </a:r>
            <a:endParaRPr lang="uk-UA" sz="2400" dirty="0"/>
          </a:p>
        </p:txBody>
      </p:sp>
      <p:pic>
        <p:nvPicPr>
          <p:cNvPr id="3" name="Рисунок 2" descr="IMG_424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924944"/>
            <a:ext cx="1524128" cy="1944216"/>
          </a:xfrm>
          <a:prstGeom prst="rect">
            <a:avLst/>
          </a:prstGeom>
        </p:spPr>
      </p:pic>
      <p:pic>
        <p:nvPicPr>
          <p:cNvPr id="4" name="Рисунок 3" descr="IMG_423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28800"/>
            <a:ext cx="1518513" cy="1944216"/>
          </a:xfrm>
          <a:prstGeom prst="rect">
            <a:avLst/>
          </a:prstGeom>
        </p:spPr>
      </p:pic>
      <p:pic>
        <p:nvPicPr>
          <p:cNvPr id="5" name="Рисунок 4" descr="IMG_424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420888"/>
            <a:ext cx="1412631" cy="1800200"/>
          </a:xfrm>
          <a:prstGeom prst="rect">
            <a:avLst/>
          </a:prstGeom>
        </p:spPr>
      </p:pic>
      <p:pic>
        <p:nvPicPr>
          <p:cNvPr id="6" name="Рисунок 5" descr="IMG_424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501008"/>
            <a:ext cx="1641146" cy="2160240"/>
          </a:xfrm>
          <a:prstGeom prst="rect">
            <a:avLst/>
          </a:prstGeom>
        </p:spPr>
      </p:pic>
      <p:pic>
        <p:nvPicPr>
          <p:cNvPr id="7" name="Рисунок 6" descr="IMG_3929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3977680"/>
            <a:ext cx="2104532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 smtClean="0"/>
              <a:t>Переможці обласного патріотичного марафону</a:t>
            </a:r>
            <a:br>
              <a:rPr lang="uk-UA" sz="2400" dirty="0" smtClean="0"/>
            </a:br>
            <a:r>
              <a:rPr lang="uk-UA" sz="2400" dirty="0" smtClean="0"/>
              <a:t> до дня Збройних Сил України </a:t>
            </a:r>
            <a:br>
              <a:rPr lang="uk-UA" sz="2400" dirty="0" smtClean="0"/>
            </a:br>
            <a:r>
              <a:rPr lang="uk-UA" sz="2400" dirty="0" err="1" smtClean="0"/>
              <a:t>“Ми</a:t>
            </a:r>
            <a:r>
              <a:rPr lang="uk-UA" sz="2400" dirty="0" smtClean="0"/>
              <a:t> сильні </a:t>
            </a:r>
            <a:r>
              <a:rPr lang="uk-UA" sz="2400" dirty="0" err="1" smtClean="0"/>
              <a:t>разом”</a:t>
            </a: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/>
          </a:p>
        </p:txBody>
      </p:sp>
      <p:pic>
        <p:nvPicPr>
          <p:cNvPr id="3" name="Рисунок 2" descr="ЖИЛЬЦОВА Є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147618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БОРОДІНА К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988840"/>
            <a:ext cx="1355017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КОТЕЛЕВСЬКА В.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708920"/>
            <a:ext cx="1425277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ХРОБОСТОВА А.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429000"/>
            <a:ext cx="147618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ЦЕБЕНКО В.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437112"/>
            <a:ext cx="147618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ШУБНА О.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4941168"/>
            <a:ext cx="1355016" cy="1916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dirty="0" smtClean="0"/>
              <a:t>Переможці обласної фотовиставки</a:t>
            </a:r>
            <a:br>
              <a:rPr lang="uk-UA" sz="2400" dirty="0" smtClean="0"/>
            </a:br>
            <a:r>
              <a:rPr lang="uk-UA" sz="2400" dirty="0" smtClean="0"/>
              <a:t> до Дня Соборності України: </a:t>
            </a:r>
            <a:br>
              <a:rPr lang="uk-UA" sz="2400" dirty="0" smtClean="0"/>
            </a:br>
            <a:r>
              <a:rPr lang="uk-UA" sz="2400" dirty="0" smtClean="0"/>
              <a:t>«Україна – це ми!»</a:t>
            </a:r>
            <a:endParaRPr lang="uk-UA" sz="2400" dirty="0"/>
          </a:p>
        </p:txBody>
      </p:sp>
      <p:pic>
        <p:nvPicPr>
          <p:cNvPr id="1026" name="Picture 2" descr="C:\Users\1\Downloads\IMG_55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636912"/>
            <a:ext cx="2730620" cy="3861048"/>
          </a:xfrm>
          <a:prstGeom prst="rect">
            <a:avLst/>
          </a:prstGeom>
          <a:noFill/>
        </p:spPr>
      </p:pic>
      <p:pic>
        <p:nvPicPr>
          <p:cNvPr id="4" name="Рисунок 3" descr="IMG_584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420888"/>
            <a:ext cx="2988650" cy="4437112"/>
          </a:xfrm>
          <a:prstGeom prst="rect">
            <a:avLst/>
          </a:prstGeom>
        </p:spPr>
      </p:pic>
      <p:pic>
        <p:nvPicPr>
          <p:cNvPr id="5" name="Рисунок 4" descr="IMG_584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700808"/>
            <a:ext cx="2335625" cy="3356992"/>
          </a:xfrm>
          <a:prstGeom prst="rect">
            <a:avLst/>
          </a:prstGeom>
        </p:spPr>
      </p:pic>
      <p:pic>
        <p:nvPicPr>
          <p:cNvPr id="6" name="Рисунок 5" descr="IMG_584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933056"/>
            <a:ext cx="2120426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 smtClean="0"/>
              <a:t>Переможці обласного туру </a:t>
            </a:r>
            <a:br>
              <a:rPr lang="uk-UA" sz="2400" dirty="0" smtClean="0"/>
            </a:br>
            <a:r>
              <a:rPr lang="uk-UA" sz="2400" dirty="0" smtClean="0"/>
              <a:t>Всеукраїнського конкурсу екскурсоводів музеїв закладів освіти </a:t>
            </a:r>
            <a:br>
              <a:rPr lang="uk-UA" sz="2400" dirty="0" smtClean="0"/>
            </a:br>
            <a:r>
              <a:rPr lang="uk-UA" sz="2400" dirty="0" smtClean="0"/>
              <a:t>«Край, в якому я живу» </a:t>
            </a:r>
            <a:br>
              <a:rPr lang="uk-UA" sz="2400" dirty="0" smtClean="0"/>
            </a:br>
            <a:r>
              <a:rPr lang="uk-UA" sz="2400" dirty="0" smtClean="0"/>
              <a:t>Скарбниця історії та культури</a:t>
            </a:r>
            <a:br>
              <a:rPr lang="uk-UA" sz="2400" dirty="0" smtClean="0"/>
            </a:br>
            <a:r>
              <a:rPr lang="uk-UA" sz="2400" dirty="0" smtClean="0"/>
              <a:t>І місце </a:t>
            </a:r>
            <a:endParaRPr lang="uk-UA" sz="2400" dirty="0"/>
          </a:p>
        </p:txBody>
      </p:sp>
      <p:pic>
        <p:nvPicPr>
          <p:cNvPr id="3" name="Рисунок 2" descr="IMG_451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2996952"/>
            <a:ext cx="4320480" cy="2952328"/>
          </a:xfrm>
          <a:prstGeom prst="rect">
            <a:avLst/>
          </a:prstGeom>
        </p:spPr>
      </p:pic>
      <p:pic>
        <p:nvPicPr>
          <p:cNvPr id="4" name="Рисунок 3" descr="IMG_584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1867" y="2636912"/>
            <a:ext cx="2880658" cy="40770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Переможці  обласного </a:t>
            </a:r>
            <a:r>
              <a:rPr lang="uk-UA" sz="2400" dirty="0" err="1" smtClean="0"/>
              <a:t>челенджу</a:t>
            </a:r>
            <a:r>
              <a:rPr lang="uk-UA" sz="2400" dirty="0" smtClean="0"/>
              <a:t> відеороликів</a:t>
            </a:r>
            <a:br>
              <a:rPr lang="uk-UA" sz="2400" dirty="0" smtClean="0"/>
            </a:br>
            <a:r>
              <a:rPr lang="uk-UA" sz="2400" dirty="0" smtClean="0"/>
              <a:t> до міжнародного дня рідної мови</a:t>
            </a:r>
            <a:br>
              <a:rPr lang="uk-UA" sz="2400" dirty="0" smtClean="0"/>
            </a:br>
            <a:r>
              <a:rPr lang="uk-UA" sz="2400" dirty="0" smtClean="0"/>
              <a:t> </a:t>
            </a:r>
            <a:r>
              <a:rPr lang="uk-UA" sz="2400" dirty="0" err="1" smtClean="0"/>
              <a:t>“Живе</a:t>
            </a:r>
            <a:r>
              <a:rPr lang="uk-UA" sz="2400" dirty="0" smtClean="0"/>
              <a:t> слово рідної </a:t>
            </a:r>
            <a:r>
              <a:rPr lang="uk-UA" sz="2400" dirty="0" err="1" smtClean="0"/>
              <a:t>мови”</a:t>
            </a:r>
            <a:endParaRPr lang="uk-UA" sz="2400" dirty="0"/>
          </a:p>
        </p:txBody>
      </p:sp>
      <p:pic>
        <p:nvPicPr>
          <p:cNvPr id="2050" name="Picture 2" descr="C:\Users\1\OneDrive\Desktop\Котелевська Владисла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013176"/>
            <a:ext cx="1656184" cy="1167188"/>
          </a:xfrm>
          <a:prstGeom prst="rect">
            <a:avLst/>
          </a:prstGeom>
          <a:noFill/>
        </p:spPr>
      </p:pic>
      <p:pic>
        <p:nvPicPr>
          <p:cNvPr id="2051" name="Picture 3" descr="C:\Users\1\OneDrive\Desktop\Євсєєв Данил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1552" y="2492896"/>
            <a:ext cx="1736990" cy="1224136"/>
          </a:xfrm>
          <a:prstGeom prst="rect">
            <a:avLst/>
          </a:prstGeom>
          <a:noFill/>
        </p:spPr>
      </p:pic>
      <p:pic>
        <p:nvPicPr>
          <p:cNvPr id="2052" name="Picture 4" descr="C:\Users\1\OneDrive\Desktop\Сенгуріна Софі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92896"/>
            <a:ext cx="1656184" cy="1224136"/>
          </a:xfrm>
          <a:prstGeom prst="rect">
            <a:avLst/>
          </a:prstGeom>
          <a:noFill/>
        </p:spPr>
      </p:pic>
      <p:pic>
        <p:nvPicPr>
          <p:cNvPr id="2053" name="Picture 5" descr="C:\Users\1\OneDrive\Desktop\Бородіна Катер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1736989" cy="1224136"/>
          </a:xfrm>
          <a:prstGeom prst="rect">
            <a:avLst/>
          </a:prstGeom>
          <a:noFill/>
        </p:spPr>
      </p:pic>
      <p:pic>
        <p:nvPicPr>
          <p:cNvPr id="2054" name="Picture 6" descr="C:\Users\1\OneDrive\Desktop\Шубна Олександр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633864"/>
            <a:ext cx="1736989" cy="1224136"/>
          </a:xfrm>
          <a:prstGeom prst="rect">
            <a:avLst/>
          </a:prstGeom>
          <a:noFill/>
        </p:spPr>
      </p:pic>
      <p:pic>
        <p:nvPicPr>
          <p:cNvPr id="2055" name="Picture 7" descr="C:\Users\1\OneDrive\Desktop\Жильцова Єлизаве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1628800"/>
            <a:ext cx="1736990" cy="1224136"/>
          </a:xfrm>
          <a:prstGeom prst="rect">
            <a:avLst/>
          </a:prstGeom>
          <a:noFill/>
        </p:spPr>
      </p:pic>
      <p:pic>
        <p:nvPicPr>
          <p:cNvPr id="2056" name="Picture 8" descr="C:\Users\1\OneDrive\Desktop\Хробостова Анастасі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1" y="3501008"/>
            <a:ext cx="1736989" cy="1224136"/>
          </a:xfrm>
          <a:prstGeom prst="rect">
            <a:avLst/>
          </a:prstGeom>
          <a:noFill/>
        </p:spPr>
      </p:pic>
      <p:pic>
        <p:nvPicPr>
          <p:cNvPr id="2057" name="Picture 9" descr="C:\Users\1\OneDrive\Desktop\Гончаров Назар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1700809"/>
            <a:ext cx="1728192" cy="1217936"/>
          </a:xfrm>
          <a:prstGeom prst="rect">
            <a:avLst/>
          </a:prstGeom>
          <a:noFill/>
        </p:spPr>
      </p:pic>
      <p:pic>
        <p:nvPicPr>
          <p:cNvPr id="2058" name="Picture 10" descr="C:\Users\1\OneDrive\Desktop\Цебенко Валерія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1" y="4365104"/>
            <a:ext cx="1736989" cy="1224136"/>
          </a:xfrm>
          <a:prstGeom prst="rect">
            <a:avLst/>
          </a:prstGeom>
          <a:noFill/>
        </p:spPr>
      </p:pic>
      <p:pic>
        <p:nvPicPr>
          <p:cNvPr id="2059" name="Picture 11" descr="C:\Users\1\OneDrive\Desktop\Єгор Абрашкі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4941168"/>
            <a:ext cx="1728192" cy="1217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dirty="0" smtClean="0"/>
              <a:t>Переможці  </a:t>
            </a:r>
            <a:r>
              <a:rPr lang="uk-UA" sz="2400" dirty="0" err="1" smtClean="0"/>
              <a:t>онлайн-змагань</a:t>
            </a:r>
            <a:r>
              <a:rPr lang="uk-UA" sz="2400" dirty="0" smtClean="0"/>
              <a:t> з надання першої (</a:t>
            </a:r>
            <a:r>
              <a:rPr lang="uk-UA" sz="2400" dirty="0" err="1" smtClean="0"/>
              <a:t>домедичної</a:t>
            </a:r>
            <a:r>
              <a:rPr lang="uk-UA" sz="2400" dirty="0" smtClean="0"/>
              <a:t>) допомоги</a:t>
            </a:r>
            <a:br>
              <a:rPr lang="uk-UA" sz="2400" dirty="0" smtClean="0"/>
            </a:br>
            <a:r>
              <a:rPr lang="uk-UA" sz="2400" dirty="0" smtClean="0"/>
              <a:t>І, ІІ і ІІІ місця</a:t>
            </a:r>
            <a:endParaRPr lang="uk-UA" sz="2400" dirty="0"/>
          </a:p>
        </p:txBody>
      </p:sp>
      <p:pic>
        <p:nvPicPr>
          <p:cNvPr id="3" name="Рисунок 2" descr="IMG_585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3260994" cy="2304256"/>
          </a:xfrm>
          <a:prstGeom prst="rect">
            <a:avLst/>
          </a:prstGeom>
        </p:spPr>
      </p:pic>
      <p:pic>
        <p:nvPicPr>
          <p:cNvPr id="4" name="Рисунок 3" descr="IMG_585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996952"/>
            <a:ext cx="3096344" cy="2127802"/>
          </a:xfrm>
          <a:prstGeom prst="rect">
            <a:avLst/>
          </a:prstGeom>
        </p:spPr>
      </p:pic>
      <p:pic>
        <p:nvPicPr>
          <p:cNvPr id="5" name="Рисунок 4" descr="IMG_584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4570197"/>
            <a:ext cx="2915816" cy="20091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Переможці  обласного </a:t>
            </a:r>
            <a:r>
              <a:rPr lang="uk-UA" sz="2400" dirty="0" err="1" smtClean="0"/>
              <a:t>онлайн-конкурсу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 </a:t>
            </a:r>
            <a:r>
              <a:rPr lang="uk-UA" sz="2400" dirty="0" err="1" smtClean="0"/>
              <a:t>“Шевченко</a:t>
            </a:r>
            <a:r>
              <a:rPr lang="uk-UA" sz="2400" dirty="0" smtClean="0"/>
              <a:t> очима </a:t>
            </a:r>
            <a:r>
              <a:rPr lang="uk-UA" sz="2400" dirty="0" err="1" smtClean="0"/>
              <a:t>туристів-краєзнавців”</a:t>
            </a:r>
            <a:endParaRPr lang="uk-UA" sz="2400" dirty="0"/>
          </a:p>
        </p:txBody>
      </p:sp>
      <p:pic>
        <p:nvPicPr>
          <p:cNvPr id="3" name="Рисунок 2" descr="IMG_583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878" y="1700808"/>
            <a:ext cx="3139729" cy="2160240"/>
          </a:xfrm>
          <a:prstGeom prst="rect">
            <a:avLst/>
          </a:prstGeom>
        </p:spPr>
      </p:pic>
      <p:pic>
        <p:nvPicPr>
          <p:cNvPr id="4" name="Рисунок 3" descr="IMG_583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780928"/>
            <a:ext cx="3041492" cy="2160240"/>
          </a:xfrm>
          <a:prstGeom prst="rect">
            <a:avLst/>
          </a:prstGeom>
        </p:spPr>
      </p:pic>
      <p:pic>
        <p:nvPicPr>
          <p:cNvPr id="5" name="Рисунок 4" descr="IMG_583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509120"/>
            <a:ext cx="2987824" cy="20506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83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940"/>
            <a:ext cx="3067203" cy="4328164"/>
          </a:xfrm>
          <a:prstGeom prst="rect">
            <a:avLst/>
          </a:prstGeom>
        </p:spPr>
      </p:pic>
      <p:pic>
        <p:nvPicPr>
          <p:cNvPr id="3" name="Рисунок 2" descr="IMG_584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9096" y="1340768"/>
            <a:ext cx="2960016" cy="4149080"/>
          </a:xfrm>
          <a:prstGeom prst="rect">
            <a:avLst/>
          </a:prstGeom>
        </p:spPr>
      </p:pic>
      <p:pic>
        <p:nvPicPr>
          <p:cNvPr id="4" name="Рисунок 3" descr="IMG_584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3002" y="2348880"/>
            <a:ext cx="3210998" cy="4509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95936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Переможці  обласного </a:t>
            </a:r>
            <a:r>
              <a:rPr lang="uk-UA" dirty="0" err="1" smtClean="0"/>
              <a:t>онлайн-конкурсу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dirty="0" err="1" smtClean="0"/>
              <a:t>“Шевченко</a:t>
            </a:r>
            <a:r>
              <a:rPr lang="uk-UA" dirty="0" smtClean="0"/>
              <a:t> очима </a:t>
            </a:r>
            <a:r>
              <a:rPr lang="uk-UA" dirty="0" err="1" smtClean="0"/>
              <a:t>туристів-краєзнавців”</a:t>
            </a:r>
            <a:endParaRPr lang="uk-U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7984" y="1484784"/>
            <a:ext cx="4464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серпні 2024 року в напрямку національно-патріотичного виховання в ОНЗ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Новомиколаївська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СЗОШ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І-ІІІ ступенів №1 налагоджено роботу з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“Запорізький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обласний центр туризму і краєзнавства, спорту та екскурсій учнівської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молоді”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Запорізької обласної ради і розпочато роботу гуртка козацько-лицарського виховання «Джура», керівником якого стала я. </a:t>
            </a:r>
          </a:p>
          <a:p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370205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 smtClean="0"/>
              <a:t>Участь у Всеукраїнському конкурсі учасників Всеукраїнської дитячо-юнацької військово-патріотичної гри </a:t>
            </a:r>
            <a:r>
              <a:rPr lang="uk-UA" sz="2400" dirty="0" err="1" smtClean="0"/>
              <a:t>“Сокіл”</a:t>
            </a:r>
            <a:r>
              <a:rPr lang="uk-UA" sz="2400" dirty="0" smtClean="0"/>
              <a:t> (</a:t>
            </a:r>
            <a:r>
              <a:rPr lang="uk-UA" sz="2400" dirty="0" err="1" smtClean="0"/>
              <a:t>“Джура”</a:t>
            </a:r>
            <a:r>
              <a:rPr lang="uk-UA" sz="2400" dirty="0" smtClean="0"/>
              <a:t>) </a:t>
            </a:r>
            <a:r>
              <a:rPr lang="uk-UA" sz="2400" dirty="0" err="1" smtClean="0"/>
              <a:t>“Мотивуй</a:t>
            </a:r>
            <a:r>
              <a:rPr lang="uk-UA" sz="2400" dirty="0" smtClean="0"/>
              <a:t>, надихай та </a:t>
            </a:r>
            <a:r>
              <a:rPr lang="uk-UA" sz="2400" dirty="0" err="1" smtClean="0"/>
              <a:t>дій”</a:t>
            </a:r>
            <a:r>
              <a:rPr lang="uk-UA" sz="2400" dirty="0" smtClean="0"/>
              <a:t> присвячений Дню Героїв – борців за свободу України</a:t>
            </a:r>
            <a:endParaRPr lang="uk-UA" sz="2400" dirty="0"/>
          </a:p>
        </p:txBody>
      </p:sp>
      <p:pic>
        <p:nvPicPr>
          <p:cNvPr id="6" name="Рисунок 5" descr="IMG_787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20888"/>
            <a:ext cx="4355976" cy="2970999"/>
          </a:xfrm>
          <a:prstGeom prst="rect">
            <a:avLst/>
          </a:prstGeom>
        </p:spPr>
      </p:pic>
      <p:pic>
        <p:nvPicPr>
          <p:cNvPr id="8" name="Рисунок 7" descr="IMG_787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5478" y="3140968"/>
            <a:ext cx="4978521" cy="35274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/>
              <a:t> </a:t>
            </a:r>
            <a:r>
              <a:rPr lang="uk-UA" b="0" dirty="0" smtClean="0"/>
              <a:t>У</a:t>
            </a:r>
            <a:r>
              <a:rPr lang="ru-RU" b="0" dirty="0" smtClean="0"/>
              <a:t>часть в </a:t>
            </a:r>
            <a:r>
              <a:rPr lang="ru-RU" b="0" dirty="0" err="1" smtClean="0"/>
              <a:t>обласному</a:t>
            </a:r>
            <a:r>
              <a:rPr lang="ru-RU" b="0" dirty="0" smtClean="0"/>
              <a:t> </a:t>
            </a:r>
            <a:r>
              <a:rPr lang="ru-RU" b="0" dirty="0" err="1" smtClean="0"/>
              <a:t>онлайн-челенджі</a:t>
            </a:r>
            <a:r>
              <a:rPr lang="ru-RU" b="0" dirty="0" smtClean="0"/>
              <a:t> "</a:t>
            </a:r>
            <a:r>
              <a:rPr lang="ru-RU" dirty="0" err="1" smtClean="0"/>
              <a:t>Здорове</a:t>
            </a:r>
            <a:r>
              <a:rPr lang="ru-RU" dirty="0" smtClean="0"/>
              <a:t> </a:t>
            </a:r>
            <a:r>
              <a:rPr lang="ru-RU" dirty="0" err="1" smtClean="0"/>
              <a:t>селфі</a:t>
            </a:r>
            <a:r>
              <a:rPr lang="ru-RU" dirty="0" smtClean="0"/>
              <a:t>"</a:t>
            </a:r>
            <a:endParaRPr lang="uk-UA" dirty="0"/>
          </a:p>
        </p:txBody>
      </p:sp>
      <p:pic>
        <p:nvPicPr>
          <p:cNvPr id="4" name="Рисунок 3" descr="IMG_587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2512279" cy="1756589"/>
          </a:xfrm>
          <a:prstGeom prst="rect">
            <a:avLst/>
          </a:prstGeom>
        </p:spPr>
      </p:pic>
      <p:pic>
        <p:nvPicPr>
          <p:cNvPr id="5" name="Рисунок 4" descr="IMG_587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844824"/>
            <a:ext cx="2627784" cy="1836199"/>
          </a:xfrm>
          <a:prstGeom prst="rect">
            <a:avLst/>
          </a:prstGeom>
        </p:spPr>
      </p:pic>
      <p:pic>
        <p:nvPicPr>
          <p:cNvPr id="6" name="Рисунок 5" descr="IMG_587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564904"/>
            <a:ext cx="2552548" cy="1820334"/>
          </a:xfrm>
          <a:prstGeom prst="rect">
            <a:avLst/>
          </a:prstGeom>
        </p:spPr>
      </p:pic>
      <p:pic>
        <p:nvPicPr>
          <p:cNvPr id="7" name="Рисунок 6" descr="IMG_587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789040"/>
            <a:ext cx="2411759" cy="1706293"/>
          </a:xfrm>
          <a:prstGeom prst="rect">
            <a:avLst/>
          </a:prstGeom>
        </p:spPr>
      </p:pic>
      <p:pic>
        <p:nvPicPr>
          <p:cNvPr id="8" name="Рисунок 7" descr="IMG_5875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4509120"/>
            <a:ext cx="2246382" cy="1599756"/>
          </a:xfrm>
          <a:prstGeom prst="rect">
            <a:avLst/>
          </a:prstGeom>
        </p:spPr>
      </p:pic>
      <p:pic>
        <p:nvPicPr>
          <p:cNvPr id="9" name="Рисунок 8" descr="IMG_5876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4653136"/>
            <a:ext cx="2772156" cy="199634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 smtClean="0"/>
              <a:t>Участь у міжнародному конкурсі</a:t>
            </a:r>
            <a:br>
              <a:rPr lang="uk-UA" sz="2800" dirty="0" smtClean="0"/>
            </a:br>
            <a:r>
              <a:rPr lang="uk-UA" sz="2800" dirty="0" smtClean="0"/>
              <a:t> </a:t>
            </a:r>
            <a:r>
              <a:rPr lang="uk-UA" sz="2800" dirty="0" err="1" smtClean="0"/>
              <a:t>“Мій</a:t>
            </a:r>
            <a:r>
              <a:rPr lang="uk-UA" sz="2800" dirty="0" smtClean="0"/>
              <a:t> рідний </a:t>
            </a:r>
            <a:r>
              <a:rPr lang="uk-UA" sz="2800" dirty="0" err="1" smtClean="0"/>
              <a:t>край”</a:t>
            </a:r>
            <a:r>
              <a:rPr lang="uk-UA" sz="2800" dirty="0" smtClean="0"/>
              <a:t> </a:t>
            </a:r>
            <a:br>
              <a:rPr lang="uk-UA" sz="2800" dirty="0" smtClean="0"/>
            </a:br>
            <a:r>
              <a:rPr lang="uk-UA" sz="2800" dirty="0" smtClean="0"/>
              <a:t>імені Ростислави </a:t>
            </a:r>
            <a:r>
              <a:rPr lang="uk-UA" sz="2800" dirty="0" err="1" smtClean="0"/>
              <a:t>Федак</a:t>
            </a:r>
            <a:r>
              <a:rPr lang="uk-UA" sz="2800" dirty="0" smtClean="0"/>
              <a:t> </a:t>
            </a:r>
            <a:br>
              <a:rPr lang="uk-UA" sz="2800" dirty="0" smtClean="0"/>
            </a:br>
            <a:r>
              <a:rPr lang="uk-UA" sz="2800" dirty="0" smtClean="0"/>
              <a:t>2024-2025</a:t>
            </a:r>
            <a:endParaRPr lang="uk-UA" sz="2800" dirty="0"/>
          </a:p>
        </p:txBody>
      </p:sp>
      <p:pic>
        <p:nvPicPr>
          <p:cNvPr id="1026" name="Picture 2" descr="C:\Users\1\Downloads\IMG_788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04864"/>
            <a:ext cx="5914492" cy="4109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Участь у краєзнавчому конкурсі серед учнівської молоді Запорізької області </a:t>
            </a:r>
            <a:r>
              <a:rPr lang="uk-UA" sz="2800" dirty="0" err="1" smtClean="0"/>
              <a:t>“Візерунки</a:t>
            </a:r>
            <a:r>
              <a:rPr lang="uk-UA" sz="2800" dirty="0" smtClean="0"/>
              <a:t> </a:t>
            </a:r>
            <a:r>
              <a:rPr lang="uk-UA" sz="2800" dirty="0" err="1" smtClean="0"/>
              <a:t>Вишиванки”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 (до дня Вишиванки) </a:t>
            </a:r>
            <a:br>
              <a:rPr lang="uk-UA" sz="2800" dirty="0" smtClean="0"/>
            </a:br>
            <a:r>
              <a:rPr lang="uk-UA" sz="2800" dirty="0" smtClean="0"/>
              <a:t>ІІ і ІІІ місця</a:t>
            </a:r>
            <a:endParaRPr lang="uk-UA" sz="2800" dirty="0"/>
          </a:p>
        </p:txBody>
      </p:sp>
      <p:pic>
        <p:nvPicPr>
          <p:cNvPr id="3" name="Рисунок 2" descr="IMG_787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4365104"/>
            <a:ext cx="4083274" cy="2327816"/>
          </a:xfrm>
          <a:prstGeom prst="rect">
            <a:avLst/>
          </a:prstGeom>
        </p:spPr>
      </p:pic>
      <p:pic>
        <p:nvPicPr>
          <p:cNvPr id="4" name="Рисунок 3" descr="IMG_787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365104"/>
            <a:ext cx="4134938" cy="2304256"/>
          </a:xfrm>
          <a:prstGeom prst="rect">
            <a:avLst/>
          </a:prstGeom>
        </p:spPr>
      </p:pic>
      <p:pic>
        <p:nvPicPr>
          <p:cNvPr id="5" name="Рисунок 4" descr="IMG_787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276872"/>
            <a:ext cx="3995936" cy="22609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260648"/>
            <a:ext cx="84969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Впродовж років школа проводила національно-патріотичне виховання дітей зазвичай через організацію урочистих заходів, святкувань, змагань. Брала участь у районній військово-патріотичній  грі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“Сокіл”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(«Джура»). У 2024 році як найкраща команда району була учасником-переможцем обласних змагань «Джура» та представляла Запорізьку область на ІІІ (Всеукраїнському) етапі Всеукраїнської дитячо-юнацької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військово-патриотичної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гри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“Сокіл”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“Джура”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 “Джура-2024” . Така діяльність школи працювала на її позитивний результат і стала поштовхом для відкриття гуртка козацько-лицарського виховання «Джура». </a:t>
            </a:r>
          </a:p>
          <a:p>
            <a:endParaRPr lang="uk-UA" dirty="0"/>
          </a:p>
        </p:txBody>
      </p:sp>
      <p:pic>
        <p:nvPicPr>
          <p:cNvPr id="3" name="Рисунок 2" descr="IMG_1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780928"/>
            <a:ext cx="2767106" cy="390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1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2852936"/>
            <a:ext cx="2695116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48478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uk-UA" dirty="0" smtClean="0"/>
              <a:t>удосконалено професійні компетентності;</a:t>
            </a:r>
          </a:p>
          <a:p>
            <a:pPr>
              <a:buFontTx/>
              <a:buChar char="-"/>
            </a:pPr>
            <a:r>
              <a:rPr lang="uk-UA" dirty="0" smtClean="0"/>
              <a:t> розкрито роль та значення гри </a:t>
            </a:r>
            <a:r>
              <a:rPr lang="uk-UA" dirty="0" err="1" smtClean="0"/>
              <a:t>“Сокіл”</a:t>
            </a:r>
            <a:r>
              <a:rPr lang="uk-UA" dirty="0" smtClean="0"/>
              <a:t> (</a:t>
            </a:r>
            <a:r>
              <a:rPr lang="uk-UA" dirty="0" err="1" smtClean="0"/>
              <a:t>”Джура”</a:t>
            </a:r>
            <a:r>
              <a:rPr lang="uk-UA" dirty="0" smtClean="0"/>
              <a:t>);</a:t>
            </a:r>
          </a:p>
          <a:p>
            <a:pPr>
              <a:buFontTx/>
              <a:buChar char="-"/>
            </a:pPr>
            <a:r>
              <a:rPr lang="uk-UA" dirty="0" smtClean="0"/>
              <a:t> ознайомлено з нормативно-правовими документами;</a:t>
            </a:r>
          </a:p>
          <a:p>
            <a:pPr>
              <a:buFontTx/>
              <a:buChar char="-"/>
            </a:pPr>
            <a:r>
              <a:rPr lang="uk-UA" dirty="0" smtClean="0"/>
              <a:t> набуто теоретичні знання та практичні навички щодо створення осередків Гри </a:t>
            </a:r>
            <a:r>
              <a:rPr lang="uk-UA" dirty="0" err="1" smtClean="0"/>
              <a:t>“Джура”</a:t>
            </a:r>
            <a:r>
              <a:rPr lang="uk-UA" dirty="0" smtClean="0"/>
              <a:t>.</a:t>
            </a:r>
          </a:p>
        </p:txBody>
      </p:sp>
      <p:pic>
        <p:nvPicPr>
          <p:cNvPr id="4" name="Рисунок 3" descr="IMG_0627.jpeg"/>
          <p:cNvPicPr>
            <a:picLocks noChangeAspect="1"/>
          </p:cNvPicPr>
          <p:nvPr/>
        </p:nvPicPr>
        <p:blipFill>
          <a:blip r:embed="rId2" cstate="print"/>
          <a:srcRect t="36350" r="10" b="34250"/>
          <a:stretch>
            <a:fillRect/>
          </a:stretch>
        </p:blipFill>
        <p:spPr>
          <a:xfrm>
            <a:off x="3689164" y="3461799"/>
            <a:ext cx="5337417" cy="339620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“Школа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виховників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джур</a:t>
            </a:r>
            <a:r>
              <a:rPr lang="uk-UA" dirty="0" err="1" smtClean="0"/>
              <a:t>”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Самоосвіта</a:t>
            </a: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032448" cy="258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031493" cy="283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578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933056"/>
            <a:ext cx="4032448" cy="2758077"/>
          </a:xfrm>
          <a:prstGeom prst="rect">
            <a:avLst/>
          </a:prstGeom>
        </p:spPr>
      </p:pic>
      <p:pic>
        <p:nvPicPr>
          <p:cNvPr id="6" name="Рисунок 5" descr="Єфіменко Вікторія Михайлів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4149080"/>
            <a:ext cx="3563888" cy="25196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024" y="4221088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Добре виконують поставленні перед ними цілі та завдання. </a:t>
            </a:r>
          </a:p>
          <a:p>
            <a:endParaRPr lang="uk-UA" dirty="0"/>
          </a:p>
        </p:txBody>
      </p:sp>
      <p:pic>
        <p:nvPicPr>
          <p:cNvPr id="4" name="Рисунок 3" descr="IMG_11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725144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348880"/>
            <a:ext cx="265178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675790" cy="1701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1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797152"/>
            <a:ext cx="2483768" cy="1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11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79512" y="260648"/>
            <a:ext cx="3096344" cy="158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11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2348880"/>
            <a:ext cx="2568100" cy="178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77983" y="1916832"/>
            <a:ext cx="88660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Юні джури із задоволенням відвідують патріотичний  гурток.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916832"/>
            <a:ext cx="78488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Програма гуртка  «Джура» направлена на використання елементів козацької педагогіки, досвіду наших предків з виховання підростаючого покоління, виконання неписаних законів кодексу лицарської честі, який передбачає любов до батьків, рідної мови, вірність у кохані, дружбі, побратимстві, ставленні до Батьківщини-України.</a:t>
            </a:r>
          </a:p>
          <a:p>
            <a:endParaRPr lang="uk-UA" dirty="0"/>
          </a:p>
        </p:txBody>
      </p:sp>
      <p:pic>
        <p:nvPicPr>
          <p:cNvPr id="3" name="Рисунок 2" descr="image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1760" y="620688"/>
            <a:ext cx="4536504" cy="100811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365104"/>
            <a:ext cx="3096344" cy="18002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52839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83969" y="1772816"/>
            <a:ext cx="46085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Використан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кольори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чорний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червоний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традиційні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вишивки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Тло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червоне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малинове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основний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козацьких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знамен. 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козацький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хрест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традиційна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загалом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лицарська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відзнака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Шабля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булава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козацькі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символи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простого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воїна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володаря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символи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добрих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провідників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Голова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козака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збірний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образ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воїна-лицаря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символіки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лежать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ідейні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засади: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мужності, відданості, патріотизм.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Учасники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обласній польовій школі 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“Джури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козацькі”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присячена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160-річчю від дня народження 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Віктора Зелінського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1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844824"/>
            <a:ext cx="4064140" cy="2881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1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88840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1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293096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ій Незламні Новомиколаїв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289748"/>
            <a:ext cx="3456384" cy="2443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853</TotalTime>
  <Words>466</Words>
  <Application>Microsoft Office PowerPoint</Application>
  <PresentationFormat>Экран (4:3)</PresentationFormat>
  <Paragraphs>35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Слайд 1</vt:lpstr>
      <vt:lpstr>Слайд 2</vt:lpstr>
      <vt:lpstr>Слайд 3</vt:lpstr>
      <vt:lpstr>“Школа виховників джур” </vt:lpstr>
      <vt:lpstr>Самоосвіта</vt:lpstr>
      <vt:lpstr>Слайд 6</vt:lpstr>
      <vt:lpstr>Слайд 7</vt:lpstr>
      <vt:lpstr>В основі символіки гри лежать ідейні засади:  мужності, відданості, патріотизм. </vt:lpstr>
      <vt:lpstr>Учасники  VIII обласній польовій школі  “Джури козацькі”,  присячена 160-річчю від дня народження  Віктора Зелінського</vt:lpstr>
      <vt:lpstr>Переможці 44 обласної краєзнавчої конференції учнівської молоді  «Краєзнавчі нариси Запорізького краю» секція «Гуманітарне краєзнавство» І місце</vt:lpstr>
      <vt:lpstr>Переможці обласного етапу Всеукраїнської краєзнавчої експедиції учнівської молоді «Моя Батьківщина – Україна» ІІ місце </vt:lpstr>
      <vt:lpstr>Переможці Всеукраїнської краєзнавчо-етнологічної конференції учнівської молоді “Завжди в народі буде жити, що серце серцю передасть…”(м.Косів) І місце</vt:lpstr>
      <vt:lpstr>Переможці обласного патріотичного марафону  до дня Збройних Сил України  “Ми сильні разом” </vt:lpstr>
      <vt:lpstr>Переможці обласної фотовиставки  до Дня Соборності України:  «Україна – це ми!»</vt:lpstr>
      <vt:lpstr>Переможці обласного туру  Всеукраїнського конкурсу екскурсоводів музеїв закладів освіти  «Край, в якому я живу»  Скарбниця історії та культури І місце </vt:lpstr>
      <vt:lpstr>Переможці  обласного челенджу відеороликів  до міжнародного дня рідної мови  “Живе слово рідної мови”</vt:lpstr>
      <vt:lpstr>Переможці  онлайн-змагань з надання першої (домедичної) допомоги І, ІІ і ІІІ місця</vt:lpstr>
      <vt:lpstr>Переможці  обласного онлайн-конкурсу  “Шевченко очима туристів-краєзнавців”</vt:lpstr>
      <vt:lpstr>Слайд 19</vt:lpstr>
      <vt:lpstr>Участь у Всеукраїнському конкурсі учасників Всеукраїнської дитячо-юнацької військово-патріотичної гри “Сокіл” (“Джура”) “Мотивуй, надихай та дій” присвячений Дню Героїв – борців за свободу України</vt:lpstr>
      <vt:lpstr> Участь в обласному онлайн-челенджі "Здорове селфі"</vt:lpstr>
      <vt:lpstr>Участь у міжнародному конкурсі  “Мій рідний край”  імені Ростислави Федак  2024-2025</vt:lpstr>
      <vt:lpstr>  Участь у краєзнавчому конкурсі серед учнівської молоді Запорізької області “Візерунки Вишиванки”  (до дня Вишиванки)  ІІ і ІІІ місця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18</cp:revision>
  <dcterms:modified xsi:type="dcterms:W3CDTF">2025-08-30T13:02:39Z</dcterms:modified>
</cp:coreProperties>
</file>